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53" r:id="rId6"/>
    <p:sldMasterId id="2147483761" r:id="rId7"/>
  </p:sldMasterIdLst>
  <p:notesMasterIdLst>
    <p:notesMasterId r:id="rId88"/>
  </p:notesMasterIdLst>
  <p:sldIdLst>
    <p:sldId id="410" r:id="rId8"/>
    <p:sldId id="472" r:id="rId9"/>
    <p:sldId id="473" r:id="rId10"/>
    <p:sldId id="474" r:id="rId11"/>
    <p:sldId id="478" r:id="rId12"/>
    <p:sldId id="257" r:id="rId13"/>
    <p:sldId id="376" r:id="rId14"/>
    <p:sldId id="463" r:id="rId15"/>
    <p:sldId id="377" r:id="rId16"/>
    <p:sldId id="378" r:id="rId17"/>
    <p:sldId id="396" r:id="rId18"/>
    <p:sldId id="459" r:id="rId19"/>
    <p:sldId id="413" r:id="rId20"/>
    <p:sldId id="466" r:id="rId21"/>
    <p:sldId id="380" r:id="rId22"/>
    <p:sldId id="460" r:id="rId23"/>
    <p:sldId id="381" r:id="rId24"/>
    <p:sldId id="415" r:id="rId25"/>
    <p:sldId id="416" r:id="rId26"/>
    <p:sldId id="395" r:id="rId27"/>
    <p:sldId id="417" r:id="rId28"/>
    <p:sldId id="418" r:id="rId29"/>
    <p:sldId id="420" r:id="rId30"/>
    <p:sldId id="270" r:id="rId31"/>
    <p:sldId id="421" r:id="rId32"/>
    <p:sldId id="422" r:id="rId33"/>
    <p:sldId id="423" r:id="rId34"/>
    <p:sldId id="424" r:id="rId35"/>
    <p:sldId id="428" r:id="rId36"/>
    <p:sldId id="425" r:id="rId37"/>
    <p:sldId id="475" r:id="rId38"/>
    <p:sldId id="419" r:id="rId39"/>
    <p:sldId id="465" r:id="rId40"/>
    <p:sldId id="452" r:id="rId41"/>
    <p:sldId id="453" r:id="rId42"/>
    <p:sldId id="366" r:id="rId43"/>
    <p:sldId id="426" r:id="rId44"/>
    <p:sldId id="454" r:id="rId45"/>
    <p:sldId id="455" r:id="rId46"/>
    <p:sldId id="456" r:id="rId47"/>
    <p:sldId id="457" r:id="rId48"/>
    <p:sldId id="458" r:id="rId49"/>
    <p:sldId id="279" r:id="rId50"/>
    <p:sldId id="462" r:id="rId51"/>
    <p:sldId id="464" r:id="rId52"/>
    <p:sldId id="303" r:id="rId53"/>
    <p:sldId id="476" r:id="rId54"/>
    <p:sldId id="429" r:id="rId55"/>
    <p:sldId id="471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399" r:id="rId65"/>
    <p:sldId id="438" r:id="rId66"/>
    <p:sldId id="439" r:id="rId67"/>
    <p:sldId id="440" r:id="rId68"/>
    <p:sldId id="441" r:id="rId69"/>
    <p:sldId id="442" r:id="rId70"/>
    <p:sldId id="443" r:id="rId71"/>
    <p:sldId id="306" r:id="rId72"/>
    <p:sldId id="369" r:id="rId73"/>
    <p:sldId id="444" r:id="rId74"/>
    <p:sldId id="446" r:id="rId75"/>
    <p:sldId id="447" r:id="rId76"/>
    <p:sldId id="448" r:id="rId77"/>
    <p:sldId id="449" r:id="rId78"/>
    <p:sldId id="450" r:id="rId79"/>
    <p:sldId id="451" r:id="rId80"/>
    <p:sldId id="470" r:id="rId81"/>
    <p:sldId id="461" r:id="rId82"/>
    <p:sldId id="368" r:id="rId83"/>
    <p:sldId id="385" r:id="rId84"/>
    <p:sldId id="477" r:id="rId85"/>
    <p:sldId id="386" r:id="rId86"/>
    <p:sldId id="370" r:id="rId87"/>
  </p:sldIdLst>
  <p:sldSz cx="11520488" cy="6480175"/>
  <p:notesSz cx="7102475" cy="9388475"/>
  <p:defaultTextStyle>
    <a:defPPr>
      <a:defRPr lang="en-US"/>
    </a:defPPr>
    <a:lvl1pPr marL="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629" y="-379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slide" Target="slides/slide77.xml"/><Relationship Id="rId89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5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3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0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ervercentral.com/articles/how-bad-are-bad-page-split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" TargetMode="External"/><Relationship Id="rId2" Type="http://schemas.openxmlformats.org/officeDocument/2006/relationships/hyperlink" Target="https://logicalread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://www.linkedin.com/pub/mike-byrd/1/aa0/bb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sergroup.tv/videos/a-self-tuning-fill-factor-technique-for-sql-server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Mike Byrd,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ByrdNest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Consulting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6000" dirty="0" smtClean="0">
              <a:solidFill>
                <a:schemeClr val="bg1"/>
              </a:solidFill>
            </a:endParaRPr>
          </a:p>
          <a:p>
            <a:endParaRPr lang="en-US" sz="6000" dirty="0">
              <a:solidFill>
                <a:schemeClr val="bg1"/>
              </a:solidFill>
            </a:endParaRPr>
          </a:p>
          <a:p>
            <a:endParaRPr lang="en-US" sz="6000" dirty="0" smtClean="0">
              <a:solidFill>
                <a:schemeClr val="bg1"/>
              </a:solidFill>
            </a:endParaRPr>
          </a:p>
          <a:p>
            <a:r>
              <a:rPr lang="en-US" sz="6000" dirty="0" smtClean="0">
                <a:solidFill>
                  <a:schemeClr val="bg1"/>
                </a:solidFill>
              </a:rPr>
              <a:t>A Self-Tuning Fill Factor Technique for SQL Server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94" y="1080363"/>
            <a:ext cx="1802644" cy="32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35" y="1129302"/>
            <a:ext cx="3079762" cy="3237121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70" y="4356503"/>
            <a:ext cx="2457418" cy="193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6" y="2805298"/>
            <a:ext cx="2222205" cy="923330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  <p:sp>
        <p:nvSpPr>
          <p:cNvPr id="6" name="TextBox 5"/>
          <p:cNvSpPr txBox="1"/>
          <p:nvPr/>
        </p:nvSpPr>
        <p:spPr>
          <a:xfrm>
            <a:off x="9590567" y="4485697"/>
            <a:ext cx="1701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Leaf Level contains index data (also the clustered index).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6892" y="2013466"/>
            <a:ext cx="1701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Root and Intermediate Level contain pointers to the data.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24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</a:t>
            </a:r>
            <a:r>
              <a:rPr lang="en-US" sz="3600" dirty="0" smtClean="0">
                <a:solidFill>
                  <a:schemeClr val="bg1"/>
                </a:solidFill>
              </a:rPr>
              <a:t>Splits</a:t>
            </a:r>
          </a:p>
          <a:p>
            <a:pPr marL="2412591" lvl="3" indent="-685434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Data added at end of table</a:t>
            </a:r>
          </a:p>
          <a:p>
            <a:pPr marL="2988310" lvl="4" indent="-685434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Consecutive pages in an extent</a:t>
            </a:r>
          </a:p>
          <a:p>
            <a:pPr marL="2988310" lvl="4" indent="-685434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Only last page is not full</a:t>
            </a:r>
            <a:endParaRPr lang="en-US" sz="3200" dirty="0">
              <a:solidFill>
                <a:schemeClr val="bg1"/>
              </a:solidFill>
            </a:endParaRPr>
          </a:p>
          <a:p>
            <a:pPr marL="1836872" lvl="2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Case study at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www.sqlservercentral.com/articles/how-bad-are-bad-page-splits</a:t>
            </a:r>
            <a:endParaRPr lang="en-US" sz="3600" dirty="0" smtClean="0"/>
          </a:p>
          <a:p>
            <a:pPr marL="2988309" lvl="4" indent="-685434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Avg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bad page split: </a:t>
            </a:r>
            <a:r>
              <a:rPr lang="en-US" sz="2400" dirty="0" err="1">
                <a:solidFill>
                  <a:schemeClr val="bg1"/>
                </a:solidFill>
              </a:rPr>
              <a:t>cpu</a:t>
            </a:r>
            <a:r>
              <a:rPr lang="en-US" sz="2400" dirty="0">
                <a:solidFill>
                  <a:schemeClr val="bg1"/>
                </a:solidFill>
              </a:rPr>
              <a:t>=0.035ms, logical IOs = </a:t>
            </a:r>
            <a:r>
              <a:rPr lang="en-US" sz="2400" dirty="0" smtClean="0">
                <a:solidFill>
                  <a:schemeClr val="bg1"/>
                </a:solidFill>
              </a:rPr>
              <a:t>6.1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Gets both internal and external fragmentation</a:t>
            </a:r>
            <a:endParaRPr lang="en-US" sz="2800" dirty="0">
              <a:solidFill>
                <a:schemeClr val="bg1"/>
              </a:solidFill>
            </a:endParaRP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bad page split: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Trick is to find a value that minimizes bad page splits, but doesn’t result in an excessive storage penalty.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3+ years I have really been diving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9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9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April 2019 </a:t>
            </a:r>
            <a:r>
              <a:rPr lang="en-US" dirty="0">
                <a:solidFill>
                  <a:schemeClr val="bg2"/>
                </a:solidFill>
              </a:rPr>
              <a:t>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sz="3100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sz="3100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sz="3100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sz="3100" dirty="0" smtClean="0">
                <a:solidFill>
                  <a:schemeClr val="bg2"/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19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2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Reader’s Digest version of his presentations is contrary to the popular concept to reorganize at 10% fragmentation and rebuild indexes at 30%.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Byrd???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 former times: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Rocket Scientist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USAF Fighter </a:t>
            </a:r>
            <a:r>
              <a:rPr lang="en-US" sz="3700" dirty="0" smtClean="0">
                <a:solidFill>
                  <a:schemeClr val="bg1"/>
                </a:solidFill>
              </a:rPr>
              <a:t>Pilot (lived in Germany 4.5 years)</a:t>
            </a:r>
            <a:endParaRPr lang="en-US" sz="37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Tech writer for PC Magazine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CTO, Texas Windstorm Insurance Company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Part-time Database Consultant/Trainer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</a:rPr>
              <a:t>Blogging: </a:t>
            </a:r>
            <a:r>
              <a:rPr lang="en-US" sz="2900" dirty="0">
                <a:solidFill>
                  <a:schemeClr val="bg1"/>
                </a:solidFill>
                <a:hlinkClick r:id="rId2"/>
              </a:rPr>
              <a:t>https://logicalread.com/</a:t>
            </a:r>
            <a:r>
              <a:rPr lang="en-US" sz="2900" dirty="0">
                <a:solidFill>
                  <a:schemeClr val="bg1"/>
                </a:solidFill>
              </a:rPr>
              <a:t> &amp;        	</a:t>
            </a:r>
            <a:r>
              <a:rPr lang="en-US" sz="2900" dirty="0">
                <a:solidFill>
                  <a:schemeClr val="bg1"/>
                </a:solidFill>
                <a:hlinkClick r:id="rId3"/>
              </a:rPr>
              <a:t>http://www.sqlservercentral.com/</a:t>
            </a:r>
            <a:endParaRPr lang="en-US" sz="2900" dirty="0">
              <a:solidFill>
                <a:schemeClr val="bg1"/>
              </a:solidFill>
            </a:endParaRP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</a:rPr>
              <a:t>Digging deeper into the optimizer black box</a:t>
            </a:r>
            <a:r>
              <a:rPr lang="en-US" sz="2900" dirty="0" smtClean="0">
                <a:solidFill>
                  <a:schemeClr val="bg1"/>
                </a:solidFill>
              </a:rPr>
              <a:t>!</a:t>
            </a:r>
          </a:p>
          <a:p>
            <a:pPr marL="456957" indent="-456956">
              <a:buFont typeface="Arial" panose="020B0604020202020204" pitchFamily="34" charset="0"/>
              <a:buChar char="•"/>
            </a:pPr>
            <a:r>
              <a:rPr lang="en-US" sz="3300" dirty="0" smtClean="0">
                <a:solidFill>
                  <a:schemeClr val="bg1"/>
                </a:solidFill>
              </a:rPr>
              <a:t>Just basically a SQL Performance Geek!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038" y="3986655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564" y="136615"/>
            <a:ext cx="2525949" cy="221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2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was a technique that involved tweaking various parameters (plus and minus percentages) and reducing the tweaks to an “optimum” solution.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fragmentation vs fill factor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(as it exists today, much evolution)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3" y="1116578"/>
            <a:ext cx="7875056" cy="51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213 Lakeview, Sunrise Beach, Texas </a:t>
            </a:r>
            <a:r>
              <a:rPr lang="en-US" sz="3200" dirty="0" smtClean="0">
                <a:solidFill>
                  <a:schemeClr val="bg1"/>
                </a:solidFill>
              </a:rPr>
              <a:t>78643, USA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http://www.linkedin.com/pub/mike-byrd/1/aa0/bbb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07" y="497072"/>
            <a:ext cx="2035818" cy="284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6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Get TOP 20 indexes with worse fragmentation / bad page splits.</a:t>
            </a:r>
          </a:p>
          <a:p>
            <a:pPr marL="1318272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 worked best for this database; can be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changed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sys.dm_db_index_physical_stats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sys.dm_db_index_operational_stats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Average_fragmentation_in_percent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Leaf_Allocation_Count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NonLeaf_Allocation_Count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indexes are allocated pages from a mixed extent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new indexes are allocated pages from a mixed extent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order, also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 (bad page split).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have after index rebuild with Fill Factor &lt; 100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2" y="1151839"/>
            <a:ext cx="6701233" cy="5015045"/>
          </a:xfrm>
          <a:prstGeom prst="rect">
            <a:avLst/>
          </a:prstGeom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201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6" y="5570843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3779"/>
            <a:ext cx="7368362" cy="384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0"/>
            <a:ext cx="10800000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 speak Texan:  hope </a:t>
            </a:r>
            <a:r>
              <a:rPr lang="en-US" b="1" dirty="0" err="1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y’all</a:t>
            </a:r>
            <a:r>
              <a:rPr lang="en-US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understand me!</a:t>
            </a:r>
            <a:endParaRPr lang="en-US" b="1" dirty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39537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29550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ByrdNest Consulting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84" y="1752198"/>
            <a:ext cx="4439204" cy="143402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870791" y="2987749"/>
            <a:ext cx="978408" cy="484632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 smtClean="0">
              <a:solidFill>
                <a:srgbClr val="00BF6F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62" y="3215157"/>
            <a:ext cx="3950107" cy="264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0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47" y="1006108"/>
            <a:ext cx="6868974" cy="51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8"/>
            <a:ext cx="6564928" cy="4913038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05512" y="4603900"/>
            <a:ext cx="1954381" cy="92333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the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is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2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Screen Shots of 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istory table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14" y="360362"/>
            <a:ext cx="8507443" cy="56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71" y="430638"/>
            <a:ext cx="8435144" cy="567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-2: Recent Results from [Admin].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1" y="2073349"/>
            <a:ext cx="11176993" cy="231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0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-3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fill factor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Indexes encountered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Parent Table plus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FileAttribute</a:t>
            </a:r>
            <a:r>
              <a:rPr lang="en-US" dirty="0" smtClean="0">
                <a:solidFill>
                  <a:schemeClr val="bg1"/>
                </a:solidFill>
              </a:rPr>
              <a:t> table {</a:t>
            </a:r>
            <a:r>
              <a:rPr lang="en-US" dirty="0" err="1" smtClean="0">
                <a:solidFill>
                  <a:schemeClr val="bg1"/>
                </a:solidFill>
              </a:rPr>
              <a:t>FileID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, PK =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Usually based on non PK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OK, wait a minute!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Really need a gulp of coffee right now!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It’s just a little after 5am here in central Texas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6" y="1295774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9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50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6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4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Thought process for fixing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Collect at least 6 data sets for each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not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If 6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data set fragmentation is smallest, then continue to perturb the fill factor on the next run(s) for that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Identify fill factor for the smallest fragmentation and set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Script then checks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 and stops tweaking when not null.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hlinkClick r:id="rId2"/>
              </a:rPr>
              <a:t>https://github.com/MByrdTX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June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{Yes I know different times, but screen shots are indicative of performance through the day.}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searches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8351" lvl="3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</a:t>
            </a:r>
            <a:r>
              <a:rPr lang="en-US" dirty="0" smtClean="0">
                <a:solidFill>
                  <a:schemeClr val="bg2"/>
                </a:solidFill>
              </a:rPr>
              <a:t>server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May want to have separate database for history table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Still would be nice to determine best performance for fill factor value vs pages used.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Fill Factor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Approach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Short Review of Code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Analysis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Conclusions/Observations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No Demos </a:t>
            </a:r>
            <a:r>
              <a:rPr lang="en-US" sz="4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sz="4000" dirty="0">
              <a:solidFill>
                <a:srgbClr val="FFC000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Should we base fill factor index selection only on Bad Page Splits???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Still monitoring and analyzing!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Offers potential performance benefits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>
                <a:solidFill>
                  <a:srgbClr val="FFFF00"/>
                </a:solidFill>
              </a:rPr>
              <a:t>IS</a:t>
            </a:r>
            <a:r>
              <a:rPr lang="en-US" sz="3200" dirty="0">
                <a:solidFill>
                  <a:schemeClr val="bg1"/>
                </a:solidFill>
              </a:rPr>
              <a:t> possible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Current code in production for 14 </a:t>
            </a:r>
            <a:r>
              <a:rPr lang="en-US" sz="3200" dirty="0" smtClean="0">
                <a:solidFill>
                  <a:schemeClr val="bg1"/>
                </a:solidFill>
              </a:rPr>
              <a:t>months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46" y="3354941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Only slowness complaint from client is from new stored procedures from developers without my review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Remember I am only a part-time T-SQL developer serving also as an accidental DBA!</a:t>
            </a:r>
            <a:endParaRPr lang="en-US" sz="28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3959740"/>
            <a:ext cx="3171825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www.sqlservercentral.com/articles/a-self-tuning-fill-factor-technique-for-sql-server-part-1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www.sqlservercentral.com/articles/a-self-tuning-fill-factor-technique-for-sql-server-part-2</a:t>
            </a:r>
            <a:endParaRPr lang="en-US" dirty="0" smtClean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video from Austin User’s Group at </a:t>
            </a:r>
            <a:r>
              <a:rPr lang="en-US" dirty="0">
                <a:hlinkClick r:id="rId4"/>
              </a:rPr>
              <a:t>http://usergroup.tv/videos/a-self-tuning-fill-factor-technique-for-sql-server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latest code at GitHub/</a:t>
            </a:r>
            <a:r>
              <a:rPr lang="en-US" dirty="0" err="1" smtClean="0">
                <a:solidFill>
                  <a:schemeClr val="bg1"/>
                </a:solidFill>
              </a:rPr>
              <a:t>DropBox</a:t>
            </a:r>
            <a:r>
              <a:rPr lang="en-US" dirty="0" smtClean="0">
                <a:solidFill>
                  <a:schemeClr val="bg1"/>
                </a:solidFill>
              </a:rPr>
              <a:t> -- 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64" y="360364"/>
            <a:ext cx="7736478" cy="592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</TotalTime>
  <Words>4365</Words>
  <Application>Microsoft Office PowerPoint</Application>
  <PresentationFormat>Custom</PresentationFormat>
  <Paragraphs>870</Paragraphs>
  <Slides>80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SQLSatOslo 2016</vt:lpstr>
      <vt:lpstr>2_SQLSatOslo 2016</vt:lpstr>
      <vt:lpstr>3_SQLSatOslo 2016</vt:lpstr>
      <vt:lpstr>5_SQLSatOslo 2016</vt:lpstr>
      <vt:lpstr>6_SQLSatOslo 2016</vt:lpstr>
      <vt:lpstr>4_SQLSatOslo 2016</vt:lpstr>
      <vt:lpstr>7_SQLSatOslo 2016</vt:lpstr>
      <vt:lpstr>Image</vt:lpstr>
      <vt:lpstr>Mike Byrd, ByrdNest Consulting</vt:lpstr>
      <vt:lpstr>Who is Mike Byrd???</vt:lpstr>
      <vt:lpstr>Contact Info:</vt:lpstr>
      <vt:lpstr>I speak Texan:  hope y’all understand me!</vt:lpstr>
      <vt:lpstr>OK, wait a minute!</vt:lpstr>
      <vt:lpstr>PowerPoint Presentation</vt:lpstr>
      <vt:lpstr>Overview</vt:lpstr>
      <vt:lpstr>PowerPoint Presentation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 (as it exists today, much evolution)</vt:lpstr>
      <vt:lpstr>Approach</vt:lpstr>
      <vt:lpstr>Approach</vt:lpstr>
      <vt:lpstr>Fragmentation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SQL Agent Job</vt:lpstr>
      <vt:lpstr>SQL Agent Job</vt:lpstr>
      <vt:lpstr>Analysis -1</vt:lpstr>
      <vt:lpstr>Analysis -2: Recent Results from [Admin].AgentIndexRebuilds</vt:lpstr>
      <vt:lpstr>Analysis -3</vt:lpstr>
      <vt:lpstr>Indexes encountered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Thought process for fixing fill factor</vt:lpstr>
      <vt:lpstr>Analysis</vt:lpstr>
      <vt:lpstr>Analysis: :  DPA screen shot from late Feb 2019    (Typical Server Performance during the day)</vt:lpstr>
      <vt:lpstr>Analysis: :  DPA screen shot from late June 2019    (Typical Server Performance during the day)</vt:lpstr>
      <vt:lpstr>Analysis: Performance</vt:lpstr>
      <vt:lpstr>Analysis: Performance</vt:lpstr>
      <vt:lpstr>Analysis: Performance</vt:lpstr>
      <vt:lpstr>Requirements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Ongoing Work</vt:lpstr>
      <vt:lpstr>Conclusions</vt:lpstr>
      <vt:lpstr>Conclusions</vt:lpstr>
      <vt:lpstr>Finally</vt:lpstr>
      <vt:lpstr>Finally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258</cp:revision>
  <cp:lastPrinted>2020-06-24T19:15:55Z</cp:lastPrinted>
  <dcterms:created xsi:type="dcterms:W3CDTF">2011-08-19T20:30:49Z</dcterms:created>
  <dcterms:modified xsi:type="dcterms:W3CDTF">2020-07-05T19:44:06Z</dcterms:modified>
</cp:coreProperties>
</file>